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</p:sldIdLst>
  <p:sldSz cx="10691813" cy="7559675"/>
  <p:notesSz cx="6858000" cy="9144000"/>
  <p:defaultTextStyle>
    <a:defPPr>
      <a:defRPr lang="ja-JP"/>
    </a:defPPr>
    <a:lvl1pPr marL="0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6373"/>
    <a:srgbClr val="5F5C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3"/>
    <p:restoredTop sz="94615"/>
  </p:normalViewPr>
  <p:slideViewPr>
    <p:cSldViewPr snapToGrid="0" snapToObjects="1">
      <p:cViewPr varScale="1">
        <p:scale>
          <a:sx n="96" d="100"/>
          <a:sy n="96" d="100"/>
        </p:scale>
        <p:origin x="41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D319-6C7E-D640-9BB6-7B7E130E2B95}" type="datetimeFigureOut">
              <a:rPr kumimoji="1" lang="ja-JP" altLang="en-US" smtClean="0"/>
              <a:t>2024/3/2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C2E3-B8DD-8746-AEC8-9C4553237C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5312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D319-6C7E-D640-9BB6-7B7E130E2B95}" type="datetimeFigureOut">
              <a:rPr kumimoji="1" lang="ja-JP" altLang="en-US" smtClean="0"/>
              <a:t>2024/3/2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C2E3-B8DD-8746-AEC8-9C4553237C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776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D319-6C7E-D640-9BB6-7B7E130E2B95}" type="datetimeFigureOut">
              <a:rPr kumimoji="1" lang="ja-JP" altLang="en-US" smtClean="0"/>
              <a:t>2024/3/2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C2E3-B8DD-8746-AEC8-9C4553237C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6058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D319-6C7E-D640-9BB6-7B7E130E2B95}" type="datetimeFigureOut">
              <a:rPr kumimoji="1" lang="ja-JP" altLang="en-US" smtClean="0"/>
              <a:t>2024/3/2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C2E3-B8DD-8746-AEC8-9C4553237C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5329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D319-6C7E-D640-9BB6-7B7E130E2B95}" type="datetimeFigureOut">
              <a:rPr kumimoji="1" lang="ja-JP" altLang="en-US" smtClean="0"/>
              <a:t>2024/3/2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C2E3-B8DD-8746-AEC8-9C4553237C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3810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D319-6C7E-D640-9BB6-7B7E130E2B95}" type="datetimeFigureOut">
              <a:rPr kumimoji="1" lang="ja-JP" altLang="en-US" smtClean="0"/>
              <a:t>2024/3/2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C2E3-B8DD-8746-AEC8-9C4553237C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2842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D319-6C7E-D640-9BB6-7B7E130E2B95}" type="datetimeFigureOut">
              <a:rPr kumimoji="1" lang="ja-JP" altLang="en-US" smtClean="0"/>
              <a:t>2024/3/2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C2E3-B8DD-8746-AEC8-9C4553237C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8720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D319-6C7E-D640-9BB6-7B7E130E2B95}" type="datetimeFigureOut">
              <a:rPr kumimoji="1" lang="ja-JP" altLang="en-US" smtClean="0"/>
              <a:t>2024/3/2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C2E3-B8DD-8746-AEC8-9C4553237C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786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D319-6C7E-D640-9BB6-7B7E130E2B95}" type="datetimeFigureOut">
              <a:rPr kumimoji="1" lang="ja-JP" altLang="en-US" smtClean="0"/>
              <a:t>2024/3/2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C2E3-B8DD-8746-AEC8-9C4553237C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8833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D319-6C7E-D640-9BB6-7B7E130E2B95}" type="datetimeFigureOut">
              <a:rPr kumimoji="1" lang="ja-JP" altLang="en-US" smtClean="0"/>
              <a:t>2024/3/2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C2E3-B8DD-8746-AEC8-9C4553237C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6291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D319-6C7E-D640-9BB6-7B7E130E2B95}" type="datetimeFigureOut">
              <a:rPr kumimoji="1" lang="ja-JP" altLang="en-US" smtClean="0"/>
              <a:t>2024/3/2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C2E3-B8DD-8746-AEC8-9C4553237C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890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5D319-6C7E-D640-9BB6-7B7E130E2B95}" type="datetimeFigureOut">
              <a:rPr kumimoji="1" lang="ja-JP" altLang="en-US" smtClean="0"/>
              <a:t>2024/3/2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EC2E3-B8DD-8746-AEC8-9C4553237C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7321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kumimoji="1"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kumimoji="1"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9B89EDC0-E407-3043-BF34-142779E5695C}"/>
              </a:ext>
            </a:extLst>
          </p:cNvPr>
          <p:cNvCxnSpPr>
            <a:cxnSpLocks/>
          </p:cNvCxnSpPr>
          <p:nvPr/>
        </p:nvCxnSpPr>
        <p:spPr>
          <a:xfrm>
            <a:off x="2139185" y="2419177"/>
            <a:ext cx="0" cy="1360660"/>
          </a:xfrm>
          <a:prstGeom prst="line">
            <a:avLst/>
          </a:prstGeom>
          <a:ln>
            <a:solidFill>
              <a:srgbClr val="5763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19D863C4-2B1E-8349-B0B7-B26100FAF7AF}"/>
              </a:ext>
            </a:extLst>
          </p:cNvPr>
          <p:cNvCxnSpPr>
            <a:cxnSpLocks/>
          </p:cNvCxnSpPr>
          <p:nvPr/>
        </p:nvCxnSpPr>
        <p:spPr>
          <a:xfrm flipH="1" flipV="1">
            <a:off x="3586607" y="7241235"/>
            <a:ext cx="915" cy="1"/>
          </a:xfrm>
          <a:prstGeom prst="line">
            <a:avLst/>
          </a:prstGeom>
          <a:ln>
            <a:solidFill>
              <a:srgbClr val="5763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181C5B07-1336-7549-8125-ACC5D2CD45D6}"/>
              </a:ext>
            </a:extLst>
          </p:cNvPr>
          <p:cNvCxnSpPr>
            <a:cxnSpLocks/>
          </p:cNvCxnSpPr>
          <p:nvPr/>
        </p:nvCxnSpPr>
        <p:spPr>
          <a:xfrm flipH="1" flipV="1">
            <a:off x="7150423" y="7239421"/>
            <a:ext cx="915" cy="1"/>
          </a:xfrm>
          <a:prstGeom prst="line">
            <a:avLst/>
          </a:prstGeom>
          <a:ln>
            <a:solidFill>
              <a:srgbClr val="5763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83B0876E-7142-7142-9919-52FB97B635B4}"/>
              </a:ext>
            </a:extLst>
          </p:cNvPr>
          <p:cNvCxnSpPr>
            <a:cxnSpLocks/>
          </p:cNvCxnSpPr>
          <p:nvPr/>
        </p:nvCxnSpPr>
        <p:spPr>
          <a:xfrm flipH="1">
            <a:off x="480646" y="7052999"/>
            <a:ext cx="1409403" cy="0"/>
          </a:xfrm>
          <a:prstGeom prst="line">
            <a:avLst/>
          </a:prstGeom>
          <a:ln>
            <a:solidFill>
              <a:srgbClr val="5763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21AE3988-BF6D-5D47-AB1D-96C8FA5A48EB}"/>
              </a:ext>
            </a:extLst>
          </p:cNvPr>
          <p:cNvCxnSpPr>
            <a:cxnSpLocks/>
          </p:cNvCxnSpPr>
          <p:nvPr/>
        </p:nvCxnSpPr>
        <p:spPr>
          <a:xfrm>
            <a:off x="5374937" y="2419177"/>
            <a:ext cx="0" cy="1360660"/>
          </a:xfrm>
          <a:prstGeom prst="line">
            <a:avLst/>
          </a:prstGeom>
          <a:ln>
            <a:solidFill>
              <a:srgbClr val="5763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721D2113-2A10-1D47-81A9-FEFEB40D3414}"/>
              </a:ext>
            </a:extLst>
          </p:cNvPr>
          <p:cNvCxnSpPr>
            <a:cxnSpLocks/>
          </p:cNvCxnSpPr>
          <p:nvPr/>
        </p:nvCxnSpPr>
        <p:spPr>
          <a:xfrm>
            <a:off x="8610506" y="2419177"/>
            <a:ext cx="0" cy="1360660"/>
          </a:xfrm>
          <a:prstGeom prst="line">
            <a:avLst/>
          </a:prstGeom>
          <a:ln>
            <a:solidFill>
              <a:srgbClr val="5763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E1E846E7-626F-D042-A514-93E82D5682E3}"/>
              </a:ext>
            </a:extLst>
          </p:cNvPr>
          <p:cNvCxnSpPr>
            <a:cxnSpLocks/>
          </p:cNvCxnSpPr>
          <p:nvPr/>
        </p:nvCxnSpPr>
        <p:spPr>
          <a:xfrm flipH="1">
            <a:off x="3716215" y="7052546"/>
            <a:ext cx="1409403" cy="0"/>
          </a:xfrm>
          <a:prstGeom prst="line">
            <a:avLst/>
          </a:prstGeom>
          <a:ln>
            <a:solidFill>
              <a:srgbClr val="5763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4E5B1028-C3D2-E943-A1E3-402AA057B839}"/>
              </a:ext>
            </a:extLst>
          </p:cNvPr>
          <p:cNvCxnSpPr>
            <a:cxnSpLocks/>
          </p:cNvCxnSpPr>
          <p:nvPr/>
        </p:nvCxnSpPr>
        <p:spPr>
          <a:xfrm flipH="1">
            <a:off x="6963507" y="7052546"/>
            <a:ext cx="1409403" cy="0"/>
          </a:xfrm>
          <a:prstGeom prst="line">
            <a:avLst/>
          </a:prstGeom>
          <a:ln>
            <a:solidFill>
              <a:srgbClr val="5763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1D0E0FB-2ECD-8552-3C72-D955F661B7FF}"/>
              </a:ext>
            </a:extLst>
          </p:cNvPr>
          <p:cNvSpPr txBox="1"/>
          <p:nvPr/>
        </p:nvSpPr>
        <p:spPr>
          <a:xfrm>
            <a:off x="835188" y="4086152"/>
            <a:ext cx="253626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b="1" spc="120" dirty="0">
                <a:solidFill>
                  <a:srgbClr val="5F5C58"/>
                </a:solidFill>
                <a:latin typeface="Hiragino Mincho Pro W6" panose="02020300000000000000" pitchFamily="18" charset="-128"/>
                <a:ea typeface="Hiragino Mincho Pro W6" panose="02020300000000000000" pitchFamily="18" charset="-128"/>
              </a:rPr>
              <a:t>APPETIZER</a:t>
            </a:r>
          </a:p>
          <a:p>
            <a:r>
              <a:rPr lang="ja-JP" altLang="en-US" sz="900" spc="120">
                <a:solidFill>
                  <a:srgbClr val="5F5C58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鮮魚のカルパッチョ柿のドレッシング</a:t>
            </a:r>
            <a:endParaRPr lang="en-US" altLang="ja-JP" sz="900" spc="120" dirty="0">
              <a:solidFill>
                <a:srgbClr val="5F5C58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endParaRPr kumimoji="1" lang="en-US" altLang="ja-JP" sz="900" spc="120" dirty="0">
              <a:solidFill>
                <a:srgbClr val="5F5C58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r>
              <a:rPr lang="en-US" altLang="ja-JP" sz="900" b="1" spc="120" dirty="0">
                <a:solidFill>
                  <a:srgbClr val="5F5C58"/>
                </a:solidFill>
                <a:latin typeface="Hiragino Mincho Pro W6" panose="02020300000000000000" pitchFamily="18" charset="-128"/>
                <a:ea typeface="Hiragino Mincho Pro W6" panose="02020300000000000000" pitchFamily="18" charset="-128"/>
              </a:rPr>
              <a:t>SOUP</a:t>
            </a:r>
          </a:p>
          <a:p>
            <a:r>
              <a:rPr kumimoji="1" lang="ja-JP" altLang="en-US" sz="900" spc="120">
                <a:solidFill>
                  <a:srgbClr val="5F5C58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伊勢海老と鯛のブイヤベース仕立て</a:t>
            </a:r>
            <a:endParaRPr kumimoji="1" lang="en-US" altLang="ja-JP" sz="900" spc="120" dirty="0">
              <a:solidFill>
                <a:srgbClr val="5F5C58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endParaRPr lang="en-US" altLang="ja-JP" sz="900" spc="120" dirty="0">
              <a:solidFill>
                <a:srgbClr val="5F5C58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r>
              <a:rPr lang="en-US" altLang="ja-JP" sz="900" spc="120" dirty="0">
                <a:solidFill>
                  <a:srgbClr val="5F5C58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MAIN</a:t>
            </a:r>
          </a:p>
          <a:p>
            <a:r>
              <a:rPr lang="ja-JP" altLang="en-US" sz="900" spc="120">
                <a:solidFill>
                  <a:srgbClr val="5F5C58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ノルウェーサーモンのポワレ</a:t>
            </a:r>
            <a:endParaRPr lang="en-US" altLang="ja-JP" sz="900" spc="120" dirty="0">
              <a:solidFill>
                <a:srgbClr val="5F5C58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r>
              <a:rPr lang="ja-JP" altLang="en-US" sz="900" spc="120">
                <a:solidFill>
                  <a:srgbClr val="5F5C58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香味野菜のソテー</a:t>
            </a:r>
            <a:endParaRPr lang="en-US" altLang="ja-JP" sz="900" spc="120" dirty="0">
              <a:solidFill>
                <a:srgbClr val="5F5C58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endParaRPr lang="en-US" altLang="ja-JP" sz="900" spc="120" dirty="0">
              <a:solidFill>
                <a:srgbClr val="5F5C58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r>
              <a:rPr lang="ja-JP" altLang="en-US" sz="900" spc="120">
                <a:solidFill>
                  <a:srgbClr val="5F5C58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国産牛フィレ肉の炭火焼き</a:t>
            </a:r>
            <a:endParaRPr lang="en-US" altLang="ja-JP" sz="900" spc="120" dirty="0">
              <a:solidFill>
                <a:srgbClr val="5F5C58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r>
              <a:rPr lang="ja-JP" altLang="en-US" sz="900" spc="120">
                <a:solidFill>
                  <a:srgbClr val="5F5C58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和風フォンドヴォーソース</a:t>
            </a:r>
            <a:endParaRPr lang="en-US" altLang="ja-JP" sz="900" spc="120" dirty="0">
              <a:solidFill>
                <a:srgbClr val="5F5C58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endParaRPr lang="en-US" altLang="ja-JP" sz="900" spc="120" dirty="0">
              <a:solidFill>
                <a:srgbClr val="5F5C58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r>
              <a:rPr lang="en-US" altLang="ja-JP" sz="900" spc="120" dirty="0">
                <a:solidFill>
                  <a:srgbClr val="5F5C58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DESSERT</a:t>
            </a:r>
          </a:p>
          <a:p>
            <a:r>
              <a:rPr lang="ja-JP" altLang="en-US" sz="900" spc="120">
                <a:solidFill>
                  <a:srgbClr val="5F5C58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朝採れ苺のショートケーキ</a:t>
            </a:r>
            <a:endParaRPr lang="en-US" altLang="ja-JP" sz="900" spc="120" dirty="0">
              <a:solidFill>
                <a:srgbClr val="5F5C58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endParaRPr lang="en-US" altLang="ja-JP" sz="900" spc="120" dirty="0">
              <a:solidFill>
                <a:srgbClr val="5F5C58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r>
              <a:rPr lang="en-US" altLang="ja-JP" sz="900" b="1" spc="120" dirty="0">
                <a:solidFill>
                  <a:srgbClr val="5F5C58"/>
                </a:solidFill>
                <a:latin typeface="Hiragino Mincho Pro W6" panose="02020300000000000000" pitchFamily="18" charset="-128"/>
                <a:ea typeface="Hiragino Mincho Pro W6" panose="02020300000000000000" pitchFamily="18" charset="-128"/>
              </a:rPr>
              <a:t>COFFEE</a:t>
            </a:r>
          </a:p>
          <a:p>
            <a:r>
              <a:rPr lang="ja-JP" altLang="en-US" sz="900" spc="120">
                <a:solidFill>
                  <a:srgbClr val="5F5C58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コーヒー</a:t>
            </a:r>
            <a:endParaRPr lang="en-US" altLang="ja-JP" sz="900" spc="120" dirty="0">
              <a:solidFill>
                <a:srgbClr val="5F5C58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2A7B876-2E3F-3C11-37D5-234D9FAF83AB}"/>
              </a:ext>
            </a:extLst>
          </p:cNvPr>
          <p:cNvSpPr txBox="1"/>
          <p:nvPr/>
        </p:nvSpPr>
        <p:spPr>
          <a:xfrm>
            <a:off x="1890048" y="6926313"/>
            <a:ext cx="182616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b="1" spc="120" dirty="0">
                <a:solidFill>
                  <a:srgbClr val="5F5C58"/>
                </a:solidFill>
                <a:latin typeface="Hiragino Mincho Pro W6" panose="02020300000000000000" pitchFamily="18" charset="-128"/>
                <a:ea typeface="Hiragino Mincho Pro W6" panose="02020300000000000000" pitchFamily="18" charset="-128"/>
              </a:rPr>
              <a:t>25TH</a:t>
            </a:r>
            <a:r>
              <a:rPr kumimoji="1" lang="ja-JP" altLang="en-US" sz="900" b="1" spc="120">
                <a:solidFill>
                  <a:srgbClr val="5F5C58"/>
                </a:solidFill>
                <a:latin typeface="Hiragino Mincho Pro W6" panose="02020300000000000000" pitchFamily="18" charset="-128"/>
                <a:ea typeface="Hiragino Mincho Pro W6" panose="02020300000000000000" pitchFamily="18" charset="-128"/>
              </a:rPr>
              <a:t>　</a:t>
            </a:r>
            <a:r>
              <a:rPr kumimoji="1" lang="en-US" altLang="ja-JP" sz="900" b="1" spc="120" dirty="0">
                <a:solidFill>
                  <a:srgbClr val="5F5C58"/>
                </a:solidFill>
                <a:latin typeface="Hiragino Mincho Pro W6" panose="02020300000000000000" pitchFamily="18" charset="-128"/>
                <a:ea typeface="Hiragino Mincho Pro W6" panose="02020300000000000000" pitchFamily="18" charset="-128"/>
              </a:rPr>
              <a:t>OCTOBER 2022 </a:t>
            </a:r>
            <a:endParaRPr lang="en-US" altLang="ja-JP" sz="900" spc="120" dirty="0">
              <a:solidFill>
                <a:srgbClr val="5F5C58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F9DA78F-2B09-4BAB-D65C-F8C720AC7072}"/>
              </a:ext>
            </a:extLst>
          </p:cNvPr>
          <p:cNvSpPr txBox="1"/>
          <p:nvPr/>
        </p:nvSpPr>
        <p:spPr>
          <a:xfrm>
            <a:off x="4066050" y="4086152"/>
            <a:ext cx="253626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b="1" spc="120" dirty="0">
                <a:solidFill>
                  <a:srgbClr val="5F5C58"/>
                </a:solidFill>
                <a:latin typeface="Hiragino Mincho Pro W6" panose="02020300000000000000" pitchFamily="18" charset="-128"/>
                <a:ea typeface="Hiragino Mincho Pro W6" panose="02020300000000000000" pitchFamily="18" charset="-128"/>
              </a:rPr>
              <a:t>APPETIZER</a:t>
            </a:r>
          </a:p>
          <a:p>
            <a:r>
              <a:rPr lang="ja-JP" altLang="en-US" sz="900" spc="120">
                <a:solidFill>
                  <a:srgbClr val="5F5C58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鮮魚のカルパッチョ柿のドレッシング</a:t>
            </a:r>
            <a:endParaRPr lang="en-US" altLang="ja-JP" sz="900" spc="120" dirty="0">
              <a:solidFill>
                <a:srgbClr val="5F5C58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endParaRPr kumimoji="1" lang="en-US" altLang="ja-JP" sz="900" spc="120" dirty="0">
              <a:solidFill>
                <a:srgbClr val="5F5C58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r>
              <a:rPr lang="en-US" altLang="ja-JP" sz="900" b="1" spc="120" dirty="0">
                <a:solidFill>
                  <a:srgbClr val="5F5C58"/>
                </a:solidFill>
                <a:latin typeface="Hiragino Mincho Pro W6" panose="02020300000000000000" pitchFamily="18" charset="-128"/>
                <a:ea typeface="Hiragino Mincho Pro W6" panose="02020300000000000000" pitchFamily="18" charset="-128"/>
              </a:rPr>
              <a:t>SOUP</a:t>
            </a:r>
          </a:p>
          <a:p>
            <a:r>
              <a:rPr kumimoji="1" lang="ja-JP" altLang="en-US" sz="900" spc="120">
                <a:solidFill>
                  <a:srgbClr val="5F5C58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伊勢海老と鯛のブイヤベース仕立て</a:t>
            </a:r>
            <a:endParaRPr kumimoji="1" lang="en-US" altLang="ja-JP" sz="900" spc="120" dirty="0">
              <a:solidFill>
                <a:srgbClr val="5F5C58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endParaRPr lang="en-US" altLang="ja-JP" sz="900" spc="120" dirty="0">
              <a:solidFill>
                <a:srgbClr val="5F5C58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r>
              <a:rPr lang="en-US" altLang="ja-JP" sz="900" spc="120" dirty="0">
                <a:solidFill>
                  <a:srgbClr val="5F5C58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MAIN</a:t>
            </a:r>
          </a:p>
          <a:p>
            <a:r>
              <a:rPr lang="ja-JP" altLang="en-US" sz="900" spc="120">
                <a:solidFill>
                  <a:srgbClr val="5F5C58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ノルウェーサーモンのポワレ</a:t>
            </a:r>
            <a:endParaRPr lang="en-US" altLang="ja-JP" sz="900" spc="120" dirty="0">
              <a:solidFill>
                <a:srgbClr val="5F5C58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r>
              <a:rPr lang="ja-JP" altLang="en-US" sz="900" spc="120">
                <a:solidFill>
                  <a:srgbClr val="5F5C58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香味野菜のソテー</a:t>
            </a:r>
            <a:endParaRPr lang="en-US" altLang="ja-JP" sz="900" spc="120" dirty="0">
              <a:solidFill>
                <a:srgbClr val="5F5C58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endParaRPr lang="en-US" altLang="ja-JP" sz="900" spc="120" dirty="0">
              <a:solidFill>
                <a:srgbClr val="5F5C58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r>
              <a:rPr lang="ja-JP" altLang="en-US" sz="900" spc="120">
                <a:solidFill>
                  <a:srgbClr val="5F5C58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国産牛フィレ肉の炭火焼き</a:t>
            </a:r>
            <a:endParaRPr lang="en-US" altLang="ja-JP" sz="900" spc="120" dirty="0">
              <a:solidFill>
                <a:srgbClr val="5F5C58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r>
              <a:rPr lang="ja-JP" altLang="en-US" sz="900" spc="120">
                <a:solidFill>
                  <a:srgbClr val="5F5C58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和風フォンドヴォーソース</a:t>
            </a:r>
            <a:endParaRPr lang="en-US" altLang="ja-JP" sz="900" spc="120" dirty="0">
              <a:solidFill>
                <a:srgbClr val="5F5C58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endParaRPr lang="en-US" altLang="ja-JP" sz="900" spc="120" dirty="0">
              <a:solidFill>
                <a:srgbClr val="5F5C58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r>
              <a:rPr lang="en-US" altLang="ja-JP" sz="900" spc="120" dirty="0">
                <a:solidFill>
                  <a:srgbClr val="5F5C58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DESSERT</a:t>
            </a:r>
          </a:p>
          <a:p>
            <a:r>
              <a:rPr lang="ja-JP" altLang="en-US" sz="900" spc="120">
                <a:solidFill>
                  <a:srgbClr val="5F5C58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朝採れ苺のショートケーキ</a:t>
            </a:r>
            <a:endParaRPr lang="en-US" altLang="ja-JP" sz="900" spc="120" dirty="0">
              <a:solidFill>
                <a:srgbClr val="5F5C58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endParaRPr lang="en-US" altLang="ja-JP" sz="900" spc="120" dirty="0">
              <a:solidFill>
                <a:srgbClr val="5F5C58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r>
              <a:rPr lang="en-US" altLang="ja-JP" sz="900" b="1" spc="120" dirty="0">
                <a:solidFill>
                  <a:srgbClr val="5F5C58"/>
                </a:solidFill>
                <a:latin typeface="Hiragino Mincho Pro W6" panose="02020300000000000000" pitchFamily="18" charset="-128"/>
                <a:ea typeface="Hiragino Mincho Pro W6" panose="02020300000000000000" pitchFamily="18" charset="-128"/>
              </a:rPr>
              <a:t>COFFEE</a:t>
            </a:r>
          </a:p>
          <a:p>
            <a:r>
              <a:rPr lang="ja-JP" altLang="en-US" sz="900" spc="120">
                <a:solidFill>
                  <a:srgbClr val="5F5C58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コーヒー</a:t>
            </a:r>
            <a:endParaRPr lang="en-US" altLang="ja-JP" sz="900" spc="120" dirty="0">
              <a:solidFill>
                <a:srgbClr val="5F5C58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F117570-8F1D-4D75-D9C0-2615301B2B11}"/>
              </a:ext>
            </a:extLst>
          </p:cNvPr>
          <p:cNvSpPr txBox="1"/>
          <p:nvPr/>
        </p:nvSpPr>
        <p:spPr>
          <a:xfrm>
            <a:off x="7308635" y="4086151"/>
            <a:ext cx="253626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b="1" spc="120" dirty="0">
                <a:solidFill>
                  <a:srgbClr val="5F5C58"/>
                </a:solidFill>
                <a:latin typeface="Hiragino Mincho Pro W6" panose="02020300000000000000" pitchFamily="18" charset="-128"/>
                <a:ea typeface="Hiragino Mincho Pro W6" panose="02020300000000000000" pitchFamily="18" charset="-128"/>
              </a:rPr>
              <a:t>APPETIZER</a:t>
            </a:r>
          </a:p>
          <a:p>
            <a:r>
              <a:rPr lang="ja-JP" altLang="en-US" sz="900" spc="120">
                <a:solidFill>
                  <a:srgbClr val="5F5C58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鮮魚のカルパッチョ柿のドレッシング</a:t>
            </a:r>
            <a:endParaRPr lang="en-US" altLang="ja-JP" sz="900" spc="120" dirty="0">
              <a:solidFill>
                <a:srgbClr val="5F5C58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endParaRPr kumimoji="1" lang="en-US" altLang="ja-JP" sz="900" spc="120" dirty="0">
              <a:solidFill>
                <a:srgbClr val="5F5C58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r>
              <a:rPr lang="en-US" altLang="ja-JP" sz="900" b="1" spc="120" dirty="0">
                <a:solidFill>
                  <a:srgbClr val="5F5C58"/>
                </a:solidFill>
                <a:latin typeface="Hiragino Mincho Pro W6" panose="02020300000000000000" pitchFamily="18" charset="-128"/>
                <a:ea typeface="Hiragino Mincho Pro W6" panose="02020300000000000000" pitchFamily="18" charset="-128"/>
              </a:rPr>
              <a:t>SOUP</a:t>
            </a:r>
          </a:p>
          <a:p>
            <a:r>
              <a:rPr kumimoji="1" lang="ja-JP" altLang="en-US" sz="900" spc="120">
                <a:solidFill>
                  <a:srgbClr val="5F5C58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伊勢海老と鯛のブイヤベース仕立て</a:t>
            </a:r>
            <a:endParaRPr kumimoji="1" lang="en-US" altLang="ja-JP" sz="900" spc="120" dirty="0">
              <a:solidFill>
                <a:srgbClr val="5F5C58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endParaRPr lang="en-US" altLang="ja-JP" sz="900" spc="120" dirty="0">
              <a:solidFill>
                <a:srgbClr val="5F5C58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r>
              <a:rPr lang="en-US" altLang="ja-JP" sz="900" spc="120" dirty="0">
                <a:solidFill>
                  <a:srgbClr val="5F5C58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MAIN</a:t>
            </a:r>
          </a:p>
          <a:p>
            <a:r>
              <a:rPr lang="ja-JP" altLang="en-US" sz="900" spc="120">
                <a:solidFill>
                  <a:srgbClr val="5F5C58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ノルウェーサーモンのポワレ</a:t>
            </a:r>
            <a:endParaRPr lang="en-US" altLang="ja-JP" sz="900" spc="120" dirty="0">
              <a:solidFill>
                <a:srgbClr val="5F5C58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r>
              <a:rPr lang="ja-JP" altLang="en-US" sz="900" spc="120">
                <a:solidFill>
                  <a:srgbClr val="5F5C58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香味野菜のソテー</a:t>
            </a:r>
            <a:endParaRPr lang="en-US" altLang="ja-JP" sz="900" spc="120" dirty="0">
              <a:solidFill>
                <a:srgbClr val="5F5C58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endParaRPr lang="en-US" altLang="ja-JP" sz="900" spc="120" dirty="0">
              <a:solidFill>
                <a:srgbClr val="5F5C58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r>
              <a:rPr lang="ja-JP" altLang="en-US" sz="900" spc="120">
                <a:solidFill>
                  <a:srgbClr val="5F5C58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国産牛フィレ肉の炭火焼き</a:t>
            </a:r>
            <a:endParaRPr lang="en-US" altLang="ja-JP" sz="900" spc="120" dirty="0">
              <a:solidFill>
                <a:srgbClr val="5F5C58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r>
              <a:rPr lang="ja-JP" altLang="en-US" sz="900" spc="120">
                <a:solidFill>
                  <a:srgbClr val="5F5C58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和風フォンドヴォーソース</a:t>
            </a:r>
            <a:endParaRPr lang="en-US" altLang="ja-JP" sz="900" spc="120" dirty="0">
              <a:solidFill>
                <a:srgbClr val="5F5C58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endParaRPr lang="en-US" altLang="ja-JP" sz="900" spc="120" dirty="0">
              <a:solidFill>
                <a:srgbClr val="5F5C58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r>
              <a:rPr lang="en-US" altLang="ja-JP" sz="900" spc="120" dirty="0">
                <a:solidFill>
                  <a:srgbClr val="5F5C58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DESSERT</a:t>
            </a:r>
          </a:p>
          <a:p>
            <a:r>
              <a:rPr lang="ja-JP" altLang="en-US" sz="900" spc="120">
                <a:solidFill>
                  <a:srgbClr val="5F5C58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朝採れ苺のショートケーキ</a:t>
            </a:r>
            <a:endParaRPr lang="en-US" altLang="ja-JP" sz="900" spc="120" dirty="0">
              <a:solidFill>
                <a:srgbClr val="5F5C58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endParaRPr lang="en-US" altLang="ja-JP" sz="900" spc="120" dirty="0">
              <a:solidFill>
                <a:srgbClr val="5F5C58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r>
              <a:rPr lang="en-US" altLang="ja-JP" sz="900" b="1" spc="120" dirty="0">
                <a:solidFill>
                  <a:srgbClr val="5F5C58"/>
                </a:solidFill>
                <a:latin typeface="Hiragino Mincho Pro W6" panose="02020300000000000000" pitchFamily="18" charset="-128"/>
                <a:ea typeface="Hiragino Mincho Pro W6" panose="02020300000000000000" pitchFamily="18" charset="-128"/>
              </a:rPr>
              <a:t>COFFEE</a:t>
            </a:r>
          </a:p>
          <a:p>
            <a:r>
              <a:rPr lang="ja-JP" altLang="en-US" sz="900" spc="120">
                <a:solidFill>
                  <a:srgbClr val="5F5C58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コーヒー</a:t>
            </a:r>
            <a:endParaRPr lang="en-US" altLang="ja-JP" sz="900" spc="120" dirty="0">
              <a:solidFill>
                <a:srgbClr val="5F5C58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3E57AF7-4FAD-30CE-C5B5-D44FD864655E}"/>
              </a:ext>
            </a:extLst>
          </p:cNvPr>
          <p:cNvSpPr txBox="1"/>
          <p:nvPr/>
        </p:nvSpPr>
        <p:spPr>
          <a:xfrm>
            <a:off x="5125618" y="6937130"/>
            <a:ext cx="182616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b="1" spc="120" dirty="0">
                <a:solidFill>
                  <a:srgbClr val="5F5C58"/>
                </a:solidFill>
                <a:latin typeface="Hiragino Mincho Pro W6" panose="02020300000000000000" pitchFamily="18" charset="-128"/>
                <a:ea typeface="Hiragino Mincho Pro W6" panose="02020300000000000000" pitchFamily="18" charset="-128"/>
              </a:rPr>
              <a:t>25TH</a:t>
            </a:r>
            <a:r>
              <a:rPr kumimoji="1" lang="ja-JP" altLang="en-US" sz="900" b="1" spc="120">
                <a:solidFill>
                  <a:srgbClr val="5F5C58"/>
                </a:solidFill>
                <a:latin typeface="Hiragino Mincho Pro W6" panose="02020300000000000000" pitchFamily="18" charset="-128"/>
                <a:ea typeface="Hiragino Mincho Pro W6" panose="02020300000000000000" pitchFamily="18" charset="-128"/>
              </a:rPr>
              <a:t>　</a:t>
            </a:r>
            <a:r>
              <a:rPr kumimoji="1" lang="en-US" altLang="ja-JP" sz="900" b="1" spc="120" dirty="0">
                <a:solidFill>
                  <a:srgbClr val="5F5C58"/>
                </a:solidFill>
                <a:latin typeface="Hiragino Mincho Pro W6" panose="02020300000000000000" pitchFamily="18" charset="-128"/>
                <a:ea typeface="Hiragino Mincho Pro W6" panose="02020300000000000000" pitchFamily="18" charset="-128"/>
              </a:rPr>
              <a:t>OCTOBER 2022 </a:t>
            </a:r>
            <a:endParaRPr lang="en-US" altLang="ja-JP" sz="900" spc="120" dirty="0">
              <a:solidFill>
                <a:srgbClr val="5F5C58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B7E8A5A-3C80-F9ED-2E16-83D6301F0126}"/>
              </a:ext>
            </a:extLst>
          </p:cNvPr>
          <p:cNvSpPr txBox="1"/>
          <p:nvPr/>
        </p:nvSpPr>
        <p:spPr>
          <a:xfrm>
            <a:off x="8361187" y="6937130"/>
            <a:ext cx="182616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b="1" spc="120" dirty="0">
                <a:solidFill>
                  <a:srgbClr val="5F5C58"/>
                </a:solidFill>
                <a:latin typeface="Hiragino Mincho Pro W6" panose="02020300000000000000" pitchFamily="18" charset="-128"/>
                <a:ea typeface="Hiragino Mincho Pro W6" panose="02020300000000000000" pitchFamily="18" charset="-128"/>
              </a:rPr>
              <a:t>25TH</a:t>
            </a:r>
            <a:r>
              <a:rPr kumimoji="1" lang="ja-JP" altLang="en-US" sz="900" b="1" spc="120">
                <a:solidFill>
                  <a:srgbClr val="5F5C58"/>
                </a:solidFill>
                <a:latin typeface="Hiragino Mincho Pro W6" panose="02020300000000000000" pitchFamily="18" charset="-128"/>
                <a:ea typeface="Hiragino Mincho Pro W6" panose="02020300000000000000" pitchFamily="18" charset="-128"/>
              </a:rPr>
              <a:t>　</a:t>
            </a:r>
            <a:r>
              <a:rPr kumimoji="1" lang="en-US" altLang="ja-JP" sz="900" b="1" spc="120" dirty="0">
                <a:solidFill>
                  <a:srgbClr val="5F5C58"/>
                </a:solidFill>
                <a:latin typeface="Hiragino Mincho Pro W6" panose="02020300000000000000" pitchFamily="18" charset="-128"/>
                <a:ea typeface="Hiragino Mincho Pro W6" panose="02020300000000000000" pitchFamily="18" charset="-128"/>
              </a:rPr>
              <a:t>OCTOBER 2022 </a:t>
            </a:r>
            <a:endParaRPr lang="en-US" altLang="ja-JP" sz="900" spc="120" dirty="0">
              <a:solidFill>
                <a:srgbClr val="5F5C58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3154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9B89EDC0-E407-3043-BF34-142779E5695C}"/>
              </a:ext>
            </a:extLst>
          </p:cNvPr>
          <p:cNvCxnSpPr>
            <a:cxnSpLocks/>
          </p:cNvCxnSpPr>
          <p:nvPr/>
        </p:nvCxnSpPr>
        <p:spPr>
          <a:xfrm>
            <a:off x="2139185" y="2419177"/>
            <a:ext cx="0" cy="1360660"/>
          </a:xfrm>
          <a:prstGeom prst="line">
            <a:avLst/>
          </a:prstGeom>
          <a:ln>
            <a:solidFill>
              <a:srgbClr val="5F5C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19D863C4-2B1E-8349-B0B7-B26100FAF7AF}"/>
              </a:ext>
            </a:extLst>
          </p:cNvPr>
          <p:cNvCxnSpPr>
            <a:cxnSpLocks/>
          </p:cNvCxnSpPr>
          <p:nvPr/>
        </p:nvCxnSpPr>
        <p:spPr>
          <a:xfrm flipH="1" flipV="1">
            <a:off x="3586607" y="7241235"/>
            <a:ext cx="915" cy="1"/>
          </a:xfrm>
          <a:prstGeom prst="line">
            <a:avLst/>
          </a:prstGeom>
          <a:ln>
            <a:solidFill>
              <a:srgbClr val="5763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181C5B07-1336-7549-8125-ACC5D2CD45D6}"/>
              </a:ext>
            </a:extLst>
          </p:cNvPr>
          <p:cNvCxnSpPr>
            <a:cxnSpLocks/>
          </p:cNvCxnSpPr>
          <p:nvPr/>
        </p:nvCxnSpPr>
        <p:spPr>
          <a:xfrm flipH="1" flipV="1">
            <a:off x="7150423" y="7239421"/>
            <a:ext cx="915" cy="1"/>
          </a:xfrm>
          <a:prstGeom prst="line">
            <a:avLst/>
          </a:prstGeom>
          <a:ln>
            <a:solidFill>
              <a:srgbClr val="5763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83B0876E-7142-7142-9919-52FB97B635B4}"/>
              </a:ext>
            </a:extLst>
          </p:cNvPr>
          <p:cNvCxnSpPr>
            <a:cxnSpLocks/>
          </p:cNvCxnSpPr>
          <p:nvPr/>
        </p:nvCxnSpPr>
        <p:spPr>
          <a:xfrm flipH="1">
            <a:off x="480646" y="7052999"/>
            <a:ext cx="1409403" cy="0"/>
          </a:xfrm>
          <a:prstGeom prst="line">
            <a:avLst/>
          </a:prstGeom>
          <a:ln>
            <a:solidFill>
              <a:srgbClr val="5F5C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21AE3988-BF6D-5D47-AB1D-96C8FA5A48EB}"/>
              </a:ext>
            </a:extLst>
          </p:cNvPr>
          <p:cNvCxnSpPr>
            <a:cxnSpLocks/>
          </p:cNvCxnSpPr>
          <p:nvPr/>
        </p:nvCxnSpPr>
        <p:spPr>
          <a:xfrm>
            <a:off x="5374937" y="2419177"/>
            <a:ext cx="0" cy="1360660"/>
          </a:xfrm>
          <a:prstGeom prst="line">
            <a:avLst/>
          </a:prstGeom>
          <a:ln>
            <a:solidFill>
              <a:srgbClr val="5F5C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721D2113-2A10-1D47-81A9-FEFEB40D3414}"/>
              </a:ext>
            </a:extLst>
          </p:cNvPr>
          <p:cNvCxnSpPr>
            <a:cxnSpLocks/>
          </p:cNvCxnSpPr>
          <p:nvPr/>
        </p:nvCxnSpPr>
        <p:spPr>
          <a:xfrm>
            <a:off x="8610506" y="2419177"/>
            <a:ext cx="0" cy="1360660"/>
          </a:xfrm>
          <a:prstGeom prst="line">
            <a:avLst/>
          </a:prstGeom>
          <a:ln>
            <a:solidFill>
              <a:srgbClr val="5F5C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E1E846E7-626F-D042-A514-93E82D5682E3}"/>
              </a:ext>
            </a:extLst>
          </p:cNvPr>
          <p:cNvCxnSpPr>
            <a:cxnSpLocks/>
          </p:cNvCxnSpPr>
          <p:nvPr/>
        </p:nvCxnSpPr>
        <p:spPr>
          <a:xfrm flipH="1">
            <a:off x="3716215" y="7052546"/>
            <a:ext cx="1409403" cy="0"/>
          </a:xfrm>
          <a:prstGeom prst="line">
            <a:avLst/>
          </a:prstGeom>
          <a:ln>
            <a:solidFill>
              <a:srgbClr val="5F5C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4E5B1028-C3D2-E943-A1E3-402AA057B839}"/>
              </a:ext>
            </a:extLst>
          </p:cNvPr>
          <p:cNvCxnSpPr>
            <a:cxnSpLocks/>
          </p:cNvCxnSpPr>
          <p:nvPr/>
        </p:nvCxnSpPr>
        <p:spPr>
          <a:xfrm flipH="1">
            <a:off x="6963507" y="7052546"/>
            <a:ext cx="1409403" cy="0"/>
          </a:xfrm>
          <a:prstGeom prst="line">
            <a:avLst/>
          </a:prstGeom>
          <a:ln>
            <a:solidFill>
              <a:srgbClr val="5F5C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7904A12-01EB-80ED-8BFF-4D3AC44E7F96}"/>
              </a:ext>
            </a:extLst>
          </p:cNvPr>
          <p:cNvSpPr txBox="1"/>
          <p:nvPr/>
        </p:nvSpPr>
        <p:spPr>
          <a:xfrm>
            <a:off x="835188" y="4086152"/>
            <a:ext cx="253626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b="1" spc="120" dirty="0">
                <a:solidFill>
                  <a:srgbClr val="5F5C58"/>
                </a:solidFill>
                <a:latin typeface="Hiragino Mincho Pro W6" panose="02020300000000000000" pitchFamily="18" charset="-128"/>
                <a:ea typeface="Hiragino Mincho Pro W6" panose="02020300000000000000" pitchFamily="18" charset="-128"/>
              </a:rPr>
              <a:t>APPETIZER</a:t>
            </a:r>
          </a:p>
          <a:p>
            <a:r>
              <a:rPr lang="ja-JP" altLang="en-US" sz="900" spc="120">
                <a:solidFill>
                  <a:srgbClr val="5F5C58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鮮魚のカルパッチョ柿のドレッシング</a:t>
            </a:r>
            <a:endParaRPr lang="en-US" altLang="ja-JP" sz="900" spc="120" dirty="0">
              <a:solidFill>
                <a:srgbClr val="5F5C58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endParaRPr kumimoji="1" lang="en-US" altLang="ja-JP" sz="900" spc="120" dirty="0">
              <a:solidFill>
                <a:srgbClr val="5F5C58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r>
              <a:rPr lang="en-US" altLang="ja-JP" sz="900" b="1" spc="120" dirty="0">
                <a:solidFill>
                  <a:srgbClr val="5F5C58"/>
                </a:solidFill>
                <a:latin typeface="Hiragino Mincho Pro W6" panose="02020300000000000000" pitchFamily="18" charset="-128"/>
                <a:ea typeface="Hiragino Mincho Pro W6" panose="02020300000000000000" pitchFamily="18" charset="-128"/>
              </a:rPr>
              <a:t>SOUP</a:t>
            </a:r>
          </a:p>
          <a:p>
            <a:r>
              <a:rPr kumimoji="1" lang="ja-JP" altLang="en-US" sz="900" spc="120">
                <a:solidFill>
                  <a:srgbClr val="5F5C58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伊勢海老と鯛のブイヤベース仕立て</a:t>
            </a:r>
            <a:endParaRPr kumimoji="1" lang="en-US" altLang="ja-JP" sz="900" spc="120" dirty="0">
              <a:solidFill>
                <a:srgbClr val="5F5C58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endParaRPr lang="en-US" altLang="ja-JP" sz="900" spc="120" dirty="0">
              <a:solidFill>
                <a:srgbClr val="5F5C58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r>
              <a:rPr lang="en-US" altLang="ja-JP" sz="900" spc="120" dirty="0">
                <a:solidFill>
                  <a:srgbClr val="5F5C58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MAIN</a:t>
            </a:r>
          </a:p>
          <a:p>
            <a:r>
              <a:rPr lang="ja-JP" altLang="en-US" sz="900" spc="120">
                <a:solidFill>
                  <a:srgbClr val="5F5C58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ノルウェーサーモンのポワレ</a:t>
            </a:r>
            <a:endParaRPr lang="en-US" altLang="ja-JP" sz="900" spc="120" dirty="0">
              <a:solidFill>
                <a:srgbClr val="5F5C58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r>
              <a:rPr lang="ja-JP" altLang="en-US" sz="900" spc="120">
                <a:solidFill>
                  <a:srgbClr val="5F5C58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香味野菜のソテー</a:t>
            </a:r>
            <a:endParaRPr lang="en-US" altLang="ja-JP" sz="900" spc="120" dirty="0">
              <a:solidFill>
                <a:srgbClr val="5F5C58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endParaRPr lang="en-US" altLang="ja-JP" sz="900" spc="120" dirty="0">
              <a:solidFill>
                <a:srgbClr val="5F5C58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r>
              <a:rPr lang="ja-JP" altLang="en-US" sz="900" spc="120">
                <a:solidFill>
                  <a:srgbClr val="5F5C58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国産牛フィレ肉の炭火焼き</a:t>
            </a:r>
            <a:endParaRPr lang="en-US" altLang="ja-JP" sz="900" spc="120" dirty="0">
              <a:solidFill>
                <a:srgbClr val="5F5C58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r>
              <a:rPr lang="ja-JP" altLang="en-US" sz="900" spc="120">
                <a:solidFill>
                  <a:srgbClr val="5F5C58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和風フォンドヴォーソース</a:t>
            </a:r>
            <a:endParaRPr lang="en-US" altLang="ja-JP" sz="900" spc="120" dirty="0">
              <a:solidFill>
                <a:srgbClr val="5F5C58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endParaRPr lang="en-US" altLang="ja-JP" sz="900" spc="120" dirty="0">
              <a:solidFill>
                <a:srgbClr val="5F5C58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r>
              <a:rPr lang="en-US" altLang="ja-JP" sz="900" spc="120" dirty="0">
                <a:solidFill>
                  <a:srgbClr val="5F5C58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DESSERT</a:t>
            </a:r>
          </a:p>
          <a:p>
            <a:r>
              <a:rPr lang="ja-JP" altLang="en-US" sz="900" spc="120">
                <a:solidFill>
                  <a:srgbClr val="5F5C58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朝採れ苺のショートケーキ</a:t>
            </a:r>
            <a:endParaRPr lang="en-US" altLang="ja-JP" sz="900" spc="120" dirty="0">
              <a:solidFill>
                <a:srgbClr val="5F5C58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endParaRPr lang="en-US" altLang="ja-JP" sz="900" spc="120" dirty="0">
              <a:solidFill>
                <a:srgbClr val="5F5C58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r>
              <a:rPr lang="en-US" altLang="ja-JP" sz="900" b="1" spc="120" dirty="0">
                <a:solidFill>
                  <a:srgbClr val="5F5C58"/>
                </a:solidFill>
                <a:latin typeface="Hiragino Mincho Pro W6" panose="02020300000000000000" pitchFamily="18" charset="-128"/>
                <a:ea typeface="Hiragino Mincho Pro W6" panose="02020300000000000000" pitchFamily="18" charset="-128"/>
              </a:rPr>
              <a:t>COFFEE</a:t>
            </a:r>
          </a:p>
          <a:p>
            <a:r>
              <a:rPr lang="ja-JP" altLang="en-US" sz="900" spc="120">
                <a:solidFill>
                  <a:srgbClr val="5F5C58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コーヒー</a:t>
            </a:r>
            <a:endParaRPr lang="en-US" altLang="ja-JP" sz="900" spc="120" dirty="0">
              <a:solidFill>
                <a:srgbClr val="5F5C58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8EE1601-BAC8-9E0F-A5EB-6823F1E72165}"/>
              </a:ext>
            </a:extLst>
          </p:cNvPr>
          <p:cNvSpPr txBox="1"/>
          <p:nvPr/>
        </p:nvSpPr>
        <p:spPr>
          <a:xfrm>
            <a:off x="1890048" y="6926313"/>
            <a:ext cx="182616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b="1" spc="120" dirty="0">
                <a:solidFill>
                  <a:srgbClr val="5F5C58"/>
                </a:solidFill>
                <a:latin typeface="Hiragino Mincho Pro W6" panose="02020300000000000000" pitchFamily="18" charset="-128"/>
                <a:ea typeface="Hiragino Mincho Pro W6" panose="02020300000000000000" pitchFamily="18" charset="-128"/>
              </a:rPr>
              <a:t>25TH</a:t>
            </a:r>
            <a:r>
              <a:rPr kumimoji="1" lang="ja-JP" altLang="en-US" sz="900" b="1" spc="120">
                <a:solidFill>
                  <a:srgbClr val="5F5C58"/>
                </a:solidFill>
                <a:latin typeface="Hiragino Mincho Pro W6" panose="02020300000000000000" pitchFamily="18" charset="-128"/>
                <a:ea typeface="Hiragino Mincho Pro W6" panose="02020300000000000000" pitchFamily="18" charset="-128"/>
              </a:rPr>
              <a:t>　</a:t>
            </a:r>
            <a:r>
              <a:rPr kumimoji="1" lang="en-US" altLang="ja-JP" sz="900" b="1" spc="120" dirty="0">
                <a:solidFill>
                  <a:srgbClr val="5F5C58"/>
                </a:solidFill>
                <a:latin typeface="Hiragino Mincho Pro W6" panose="02020300000000000000" pitchFamily="18" charset="-128"/>
                <a:ea typeface="Hiragino Mincho Pro W6" panose="02020300000000000000" pitchFamily="18" charset="-128"/>
              </a:rPr>
              <a:t>OCTOBER 2022 </a:t>
            </a:r>
            <a:endParaRPr lang="en-US" altLang="ja-JP" sz="900" spc="120" dirty="0">
              <a:solidFill>
                <a:srgbClr val="5F5C58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66BDD0E-FDAC-F698-B2E7-27B0472B9626}"/>
              </a:ext>
            </a:extLst>
          </p:cNvPr>
          <p:cNvSpPr txBox="1"/>
          <p:nvPr/>
        </p:nvSpPr>
        <p:spPr>
          <a:xfrm>
            <a:off x="4066050" y="4086152"/>
            <a:ext cx="253626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b="1" spc="120" dirty="0">
                <a:solidFill>
                  <a:srgbClr val="5F5C58"/>
                </a:solidFill>
                <a:latin typeface="Hiragino Mincho Pro W6" panose="02020300000000000000" pitchFamily="18" charset="-128"/>
                <a:ea typeface="Hiragino Mincho Pro W6" panose="02020300000000000000" pitchFamily="18" charset="-128"/>
              </a:rPr>
              <a:t>APPETIZER</a:t>
            </a:r>
          </a:p>
          <a:p>
            <a:r>
              <a:rPr lang="ja-JP" altLang="en-US" sz="900" spc="120">
                <a:solidFill>
                  <a:srgbClr val="5F5C58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鮮魚のカルパッチョ柿のドレッシング</a:t>
            </a:r>
            <a:endParaRPr lang="en-US" altLang="ja-JP" sz="900" spc="120" dirty="0">
              <a:solidFill>
                <a:srgbClr val="5F5C58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endParaRPr kumimoji="1" lang="en-US" altLang="ja-JP" sz="900" spc="120" dirty="0">
              <a:solidFill>
                <a:srgbClr val="5F5C58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r>
              <a:rPr lang="en-US" altLang="ja-JP" sz="900" b="1" spc="120" dirty="0">
                <a:solidFill>
                  <a:srgbClr val="5F5C58"/>
                </a:solidFill>
                <a:latin typeface="Hiragino Mincho Pro W6" panose="02020300000000000000" pitchFamily="18" charset="-128"/>
                <a:ea typeface="Hiragino Mincho Pro W6" panose="02020300000000000000" pitchFamily="18" charset="-128"/>
              </a:rPr>
              <a:t>SOUP</a:t>
            </a:r>
          </a:p>
          <a:p>
            <a:r>
              <a:rPr kumimoji="1" lang="ja-JP" altLang="en-US" sz="900" spc="120">
                <a:solidFill>
                  <a:srgbClr val="5F5C58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伊勢海老と鯛のブイヤベース仕立て</a:t>
            </a:r>
            <a:endParaRPr kumimoji="1" lang="en-US" altLang="ja-JP" sz="900" spc="120" dirty="0">
              <a:solidFill>
                <a:srgbClr val="5F5C58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endParaRPr lang="en-US" altLang="ja-JP" sz="900" spc="120" dirty="0">
              <a:solidFill>
                <a:srgbClr val="5F5C58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r>
              <a:rPr lang="en-US" altLang="ja-JP" sz="900" spc="120" dirty="0">
                <a:solidFill>
                  <a:srgbClr val="5F5C58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MAIN</a:t>
            </a:r>
          </a:p>
          <a:p>
            <a:r>
              <a:rPr lang="ja-JP" altLang="en-US" sz="900" spc="120">
                <a:solidFill>
                  <a:srgbClr val="5F5C58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ノルウェーサーモンのポワレ</a:t>
            </a:r>
            <a:endParaRPr lang="en-US" altLang="ja-JP" sz="900" spc="120" dirty="0">
              <a:solidFill>
                <a:srgbClr val="5F5C58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r>
              <a:rPr lang="ja-JP" altLang="en-US" sz="900" spc="120">
                <a:solidFill>
                  <a:srgbClr val="5F5C58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香味野菜のソテー</a:t>
            </a:r>
            <a:endParaRPr lang="en-US" altLang="ja-JP" sz="900" spc="120" dirty="0">
              <a:solidFill>
                <a:srgbClr val="5F5C58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endParaRPr lang="en-US" altLang="ja-JP" sz="900" spc="120" dirty="0">
              <a:solidFill>
                <a:srgbClr val="5F5C58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r>
              <a:rPr lang="ja-JP" altLang="en-US" sz="900" spc="120">
                <a:solidFill>
                  <a:srgbClr val="5F5C58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国産牛フィレ肉の炭火焼き</a:t>
            </a:r>
            <a:endParaRPr lang="en-US" altLang="ja-JP" sz="900" spc="120" dirty="0">
              <a:solidFill>
                <a:srgbClr val="5F5C58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r>
              <a:rPr lang="ja-JP" altLang="en-US" sz="900" spc="120">
                <a:solidFill>
                  <a:srgbClr val="5F5C58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和風フォンドヴォーソース</a:t>
            </a:r>
            <a:endParaRPr lang="en-US" altLang="ja-JP" sz="900" spc="120" dirty="0">
              <a:solidFill>
                <a:srgbClr val="5F5C58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endParaRPr lang="en-US" altLang="ja-JP" sz="900" spc="120" dirty="0">
              <a:solidFill>
                <a:srgbClr val="5F5C58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r>
              <a:rPr lang="en-US" altLang="ja-JP" sz="900" spc="120" dirty="0">
                <a:solidFill>
                  <a:srgbClr val="5F5C58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DESSERT</a:t>
            </a:r>
          </a:p>
          <a:p>
            <a:r>
              <a:rPr lang="ja-JP" altLang="en-US" sz="900" spc="120">
                <a:solidFill>
                  <a:srgbClr val="5F5C58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朝採れ苺のショートケーキ</a:t>
            </a:r>
            <a:endParaRPr lang="en-US" altLang="ja-JP" sz="900" spc="120" dirty="0">
              <a:solidFill>
                <a:srgbClr val="5F5C58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endParaRPr lang="en-US" altLang="ja-JP" sz="900" spc="120" dirty="0">
              <a:solidFill>
                <a:srgbClr val="5F5C58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r>
              <a:rPr lang="en-US" altLang="ja-JP" sz="900" b="1" spc="120" dirty="0">
                <a:solidFill>
                  <a:srgbClr val="5F5C58"/>
                </a:solidFill>
                <a:latin typeface="Hiragino Mincho Pro W6" panose="02020300000000000000" pitchFamily="18" charset="-128"/>
                <a:ea typeface="Hiragino Mincho Pro W6" panose="02020300000000000000" pitchFamily="18" charset="-128"/>
              </a:rPr>
              <a:t>COFFEE</a:t>
            </a:r>
          </a:p>
          <a:p>
            <a:r>
              <a:rPr lang="ja-JP" altLang="en-US" sz="900" spc="120">
                <a:solidFill>
                  <a:srgbClr val="5F5C58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コーヒー</a:t>
            </a:r>
            <a:endParaRPr lang="en-US" altLang="ja-JP" sz="900" spc="120" dirty="0">
              <a:solidFill>
                <a:srgbClr val="5F5C58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E668FED-4431-D5AF-560A-A7C947CBDF00}"/>
              </a:ext>
            </a:extLst>
          </p:cNvPr>
          <p:cNvSpPr txBox="1"/>
          <p:nvPr/>
        </p:nvSpPr>
        <p:spPr>
          <a:xfrm>
            <a:off x="7308635" y="4086151"/>
            <a:ext cx="253626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b="1" spc="120" dirty="0">
                <a:solidFill>
                  <a:srgbClr val="5F5C58"/>
                </a:solidFill>
                <a:latin typeface="Hiragino Mincho Pro W6" panose="02020300000000000000" pitchFamily="18" charset="-128"/>
                <a:ea typeface="Hiragino Mincho Pro W6" panose="02020300000000000000" pitchFamily="18" charset="-128"/>
              </a:rPr>
              <a:t>APPETIZER</a:t>
            </a:r>
          </a:p>
          <a:p>
            <a:r>
              <a:rPr lang="ja-JP" altLang="en-US" sz="900" spc="120">
                <a:solidFill>
                  <a:srgbClr val="5F5C58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鮮魚のカルパッチョ柿のドレッシング</a:t>
            </a:r>
            <a:endParaRPr lang="en-US" altLang="ja-JP" sz="900" spc="120" dirty="0">
              <a:solidFill>
                <a:srgbClr val="5F5C58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endParaRPr kumimoji="1" lang="en-US" altLang="ja-JP" sz="900" spc="120" dirty="0">
              <a:solidFill>
                <a:srgbClr val="5F5C58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r>
              <a:rPr lang="en-US" altLang="ja-JP" sz="900" b="1" spc="120" dirty="0">
                <a:solidFill>
                  <a:srgbClr val="5F5C58"/>
                </a:solidFill>
                <a:latin typeface="Hiragino Mincho Pro W6" panose="02020300000000000000" pitchFamily="18" charset="-128"/>
                <a:ea typeface="Hiragino Mincho Pro W6" panose="02020300000000000000" pitchFamily="18" charset="-128"/>
              </a:rPr>
              <a:t>SOUP</a:t>
            </a:r>
          </a:p>
          <a:p>
            <a:r>
              <a:rPr kumimoji="1" lang="ja-JP" altLang="en-US" sz="900" spc="120">
                <a:solidFill>
                  <a:srgbClr val="5F5C58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伊勢海老と鯛のブイヤベース仕立て</a:t>
            </a:r>
            <a:endParaRPr kumimoji="1" lang="en-US" altLang="ja-JP" sz="900" spc="120" dirty="0">
              <a:solidFill>
                <a:srgbClr val="5F5C58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endParaRPr lang="en-US" altLang="ja-JP" sz="900" spc="120" dirty="0">
              <a:solidFill>
                <a:srgbClr val="5F5C58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r>
              <a:rPr lang="en-US" altLang="ja-JP" sz="900" spc="120" dirty="0">
                <a:solidFill>
                  <a:srgbClr val="5F5C58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MAIN</a:t>
            </a:r>
          </a:p>
          <a:p>
            <a:r>
              <a:rPr lang="ja-JP" altLang="en-US" sz="900" spc="120">
                <a:solidFill>
                  <a:srgbClr val="5F5C58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ノルウェーサーモンのポワレ</a:t>
            </a:r>
            <a:endParaRPr lang="en-US" altLang="ja-JP" sz="900" spc="120" dirty="0">
              <a:solidFill>
                <a:srgbClr val="5F5C58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r>
              <a:rPr lang="ja-JP" altLang="en-US" sz="900" spc="120">
                <a:solidFill>
                  <a:srgbClr val="5F5C58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香味野菜のソテー</a:t>
            </a:r>
            <a:endParaRPr lang="en-US" altLang="ja-JP" sz="900" spc="120" dirty="0">
              <a:solidFill>
                <a:srgbClr val="5F5C58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endParaRPr lang="en-US" altLang="ja-JP" sz="900" spc="120" dirty="0">
              <a:solidFill>
                <a:srgbClr val="5F5C58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r>
              <a:rPr lang="ja-JP" altLang="en-US" sz="900" spc="120">
                <a:solidFill>
                  <a:srgbClr val="5F5C58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国産牛フィレ肉の炭火焼き</a:t>
            </a:r>
            <a:endParaRPr lang="en-US" altLang="ja-JP" sz="900" spc="120" dirty="0">
              <a:solidFill>
                <a:srgbClr val="5F5C58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r>
              <a:rPr lang="ja-JP" altLang="en-US" sz="900" spc="120">
                <a:solidFill>
                  <a:srgbClr val="5F5C58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和風フォンドヴォーソース</a:t>
            </a:r>
            <a:endParaRPr lang="en-US" altLang="ja-JP" sz="900" spc="120" dirty="0">
              <a:solidFill>
                <a:srgbClr val="5F5C58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endParaRPr lang="en-US" altLang="ja-JP" sz="900" spc="120" dirty="0">
              <a:solidFill>
                <a:srgbClr val="5F5C58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r>
              <a:rPr lang="en-US" altLang="ja-JP" sz="900" spc="120" dirty="0">
                <a:solidFill>
                  <a:srgbClr val="5F5C58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DESSERT</a:t>
            </a:r>
          </a:p>
          <a:p>
            <a:r>
              <a:rPr lang="ja-JP" altLang="en-US" sz="900" spc="120">
                <a:solidFill>
                  <a:srgbClr val="5F5C58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朝採れ苺のショートケーキ</a:t>
            </a:r>
            <a:endParaRPr lang="en-US" altLang="ja-JP" sz="900" spc="120" dirty="0">
              <a:solidFill>
                <a:srgbClr val="5F5C58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endParaRPr lang="en-US" altLang="ja-JP" sz="900" spc="120" dirty="0">
              <a:solidFill>
                <a:srgbClr val="5F5C58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r>
              <a:rPr lang="en-US" altLang="ja-JP" sz="900" b="1" spc="120" dirty="0">
                <a:solidFill>
                  <a:srgbClr val="5F5C58"/>
                </a:solidFill>
                <a:latin typeface="Hiragino Mincho Pro W6" panose="02020300000000000000" pitchFamily="18" charset="-128"/>
                <a:ea typeface="Hiragino Mincho Pro W6" panose="02020300000000000000" pitchFamily="18" charset="-128"/>
              </a:rPr>
              <a:t>COFFEE</a:t>
            </a:r>
          </a:p>
          <a:p>
            <a:r>
              <a:rPr lang="ja-JP" altLang="en-US" sz="900" spc="120">
                <a:solidFill>
                  <a:srgbClr val="5F5C58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コーヒー</a:t>
            </a:r>
            <a:endParaRPr lang="en-US" altLang="ja-JP" sz="900" spc="120" dirty="0">
              <a:solidFill>
                <a:srgbClr val="5F5C58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36F5D71-4450-16E0-9E60-7935A819EAE1}"/>
              </a:ext>
            </a:extLst>
          </p:cNvPr>
          <p:cNvSpPr txBox="1"/>
          <p:nvPr/>
        </p:nvSpPr>
        <p:spPr>
          <a:xfrm>
            <a:off x="5125618" y="6937130"/>
            <a:ext cx="182616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b="1" spc="120" dirty="0">
                <a:solidFill>
                  <a:srgbClr val="5F5C58"/>
                </a:solidFill>
                <a:latin typeface="Hiragino Mincho Pro W6" panose="02020300000000000000" pitchFamily="18" charset="-128"/>
                <a:ea typeface="Hiragino Mincho Pro W6" panose="02020300000000000000" pitchFamily="18" charset="-128"/>
              </a:rPr>
              <a:t>25TH</a:t>
            </a:r>
            <a:r>
              <a:rPr kumimoji="1" lang="ja-JP" altLang="en-US" sz="900" b="1" spc="120">
                <a:solidFill>
                  <a:srgbClr val="5F5C58"/>
                </a:solidFill>
                <a:latin typeface="Hiragino Mincho Pro W6" panose="02020300000000000000" pitchFamily="18" charset="-128"/>
                <a:ea typeface="Hiragino Mincho Pro W6" panose="02020300000000000000" pitchFamily="18" charset="-128"/>
              </a:rPr>
              <a:t>　</a:t>
            </a:r>
            <a:r>
              <a:rPr kumimoji="1" lang="en-US" altLang="ja-JP" sz="900" b="1" spc="120" dirty="0">
                <a:solidFill>
                  <a:srgbClr val="5F5C58"/>
                </a:solidFill>
                <a:latin typeface="Hiragino Mincho Pro W6" panose="02020300000000000000" pitchFamily="18" charset="-128"/>
                <a:ea typeface="Hiragino Mincho Pro W6" panose="02020300000000000000" pitchFamily="18" charset="-128"/>
              </a:rPr>
              <a:t>OCTOBER 2022 </a:t>
            </a:r>
            <a:endParaRPr lang="en-US" altLang="ja-JP" sz="900" spc="120" dirty="0">
              <a:solidFill>
                <a:srgbClr val="5F5C58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C1A099B7-C6F9-3749-3FE2-B49782C3AFEF}"/>
              </a:ext>
            </a:extLst>
          </p:cNvPr>
          <p:cNvSpPr txBox="1"/>
          <p:nvPr/>
        </p:nvSpPr>
        <p:spPr>
          <a:xfrm>
            <a:off x="8361187" y="6937130"/>
            <a:ext cx="182616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b="1" spc="120" dirty="0">
                <a:solidFill>
                  <a:srgbClr val="5F5C58"/>
                </a:solidFill>
                <a:latin typeface="Hiragino Mincho Pro W6" panose="02020300000000000000" pitchFamily="18" charset="-128"/>
                <a:ea typeface="Hiragino Mincho Pro W6" panose="02020300000000000000" pitchFamily="18" charset="-128"/>
              </a:rPr>
              <a:t>25TH</a:t>
            </a:r>
            <a:r>
              <a:rPr kumimoji="1" lang="ja-JP" altLang="en-US" sz="900" b="1" spc="120">
                <a:solidFill>
                  <a:srgbClr val="5F5C58"/>
                </a:solidFill>
                <a:latin typeface="Hiragino Mincho Pro W6" panose="02020300000000000000" pitchFamily="18" charset="-128"/>
                <a:ea typeface="Hiragino Mincho Pro W6" panose="02020300000000000000" pitchFamily="18" charset="-128"/>
              </a:rPr>
              <a:t>　</a:t>
            </a:r>
            <a:r>
              <a:rPr kumimoji="1" lang="en-US" altLang="ja-JP" sz="900" b="1" spc="120" dirty="0">
                <a:solidFill>
                  <a:srgbClr val="5F5C58"/>
                </a:solidFill>
                <a:latin typeface="Hiragino Mincho Pro W6" panose="02020300000000000000" pitchFamily="18" charset="-128"/>
                <a:ea typeface="Hiragino Mincho Pro W6" panose="02020300000000000000" pitchFamily="18" charset="-128"/>
              </a:rPr>
              <a:t>OCTOBER 2022 </a:t>
            </a:r>
            <a:endParaRPr lang="en-US" altLang="ja-JP" sz="900" spc="120" dirty="0">
              <a:solidFill>
                <a:srgbClr val="5F5C58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56009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3100</TotalTime>
  <Words>252</Words>
  <Application>Microsoft Macintosh PowerPoint</Application>
  <PresentationFormat>ユーザー設定</PresentationFormat>
  <Paragraphs>114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Hiragino Mincho Pro W3</vt:lpstr>
      <vt:lpstr>Hiragino Mincho Pro W6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後藤雅之</dc:creator>
  <cp:lastModifiedBy>絢香 井上</cp:lastModifiedBy>
  <cp:revision>12</cp:revision>
  <dcterms:created xsi:type="dcterms:W3CDTF">2024-01-15T03:05:53Z</dcterms:created>
  <dcterms:modified xsi:type="dcterms:W3CDTF">2024-03-01T18:31:25Z</dcterms:modified>
</cp:coreProperties>
</file>